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sldIdLst>
    <p:sldId id="257" r:id="rId5"/>
    <p:sldId id="259" r:id="rId6"/>
    <p:sldId id="270" r:id="rId7"/>
    <p:sldId id="262" r:id="rId8"/>
    <p:sldId id="261" r:id="rId9"/>
    <p:sldId id="263" r:id="rId10"/>
    <p:sldId id="264" r:id="rId11"/>
    <p:sldId id="271" r:id="rId12"/>
    <p:sldId id="265" r:id="rId13"/>
    <p:sldId id="266" r:id="rId14"/>
    <p:sldId id="267" r:id="rId15"/>
    <p:sldId id="268" r:id="rId16"/>
    <p:sldId id="260" r:id="rId17"/>
    <p:sldId id="269" r:id="rId18"/>
    <p:sldId id="25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19" autoAdjust="0"/>
  </p:normalViewPr>
  <p:slideViewPr>
    <p:cSldViewPr snapToGrid="0">
      <p:cViewPr varScale="1">
        <p:scale>
          <a:sx n="86" d="100"/>
          <a:sy n="86" d="100"/>
        </p:scale>
        <p:origin x="120" y="10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a Parks" userId="761f4a31c969fe49" providerId="LiveId" clId="{A5028622-5B94-4ED3-B9E8-8F3445F4F5C6}"/>
    <pc:docChg chg="custSel addSld modSld sldOrd">
      <pc:chgData name="Paula Parks" userId="761f4a31c969fe49" providerId="LiveId" clId="{A5028622-5B94-4ED3-B9E8-8F3445F4F5C6}" dt="2021-09-01T04:09:44.131" v="179" actId="26606"/>
      <pc:docMkLst>
        <pc:docMk/>
      </pc:docMkLst>
      <pc:sldChg chg="modSp mod">
        <pc:chgData name="Paula Parks" userId="761f4a31c969fe49" providerId="LiveId" clId="{A5028622-5B94-4ED3-B9E8-8F3445F4F5C6}" dt="2021-09-01T04:08:38.558" v="130" actId="14100"/>
        <pc:sldMkLst>
          <pc:docMk/>
          <pc:sldMk cId="2302505072" sldId="259"/>
        </pc:sldMkLst>
        <pc:spChg chg="mod">
          <ac:chgData name="Paula Parks" userId="761f4a31c969fe49" providerId="LiveId" clId="{A5028622-5B94-4ED3-B9E8-8F3445F4F5C6}" dt="2021-09-01T04:08:38.558" v="130" actId="14100"/>
          <ac:spMkLst>
            <pc:docMk/>
            <pc:sldMk cId="2302505072" sldId="259"/>
            <ac:spMk id="3" creationId="{29FD541B-C2B6-4C43-B959-1D3E658D472F}"/>
          </ac:spMkLst>
        </pc:spChg>
      </pc:sldChg>
      <pc:sldChg chg="modSp mod">
        <pc:chgData name="Paula Parks" userId="761f4a31c969fe49" providerId="LiveId" clId="{A5028622-5B94-4ED3-B9E8-8F3445F4F5C6}" dt="2021-09-01T03:53:40.535" v="8" actId="20577"/>
        <pc:sldMkLst>
          <pc:docMk/>
          <pc:sldMk cId="2383823014" sldId="261"/>
        </pc:sldMkLst>
        <pc:spChg chg="mod">
          <ac:chgData name="Paula Parks" userId="761f4a31c969fe49" providerId="LiveId" clId="{A5028622-5B94-4ED3-B9E8-8F3445F4F5C6}" dt="2021-09-01T03:53:40.535" v="8" actId="20577"/>
          <ac:spMkLst>
            <pc:docMk/>
            <pc:sldMk cId="2383823014" sldId="261"/>
            <ac:spMk id="3" creationId="{FB0EB8D2-57FE-474B-9DA8-A7B4CD49CFBA}"/>
          </ac:spMkLst>
        </pc:spChg>
      </pc:sldChg>
      <pc:sldChg chg="modSp mod">
        <pc:chgData name="Paula Parks" userId="761f4a31c969fe49" providerId="LiveId" clId="{A5028622-5B94-4ED3-B9E8-8F3445F4F5C6}" dt="2021-09-01T04:09:13.705" v="132" actId="14100"/>
        <pc:sldMkLst>
          <pc:docMk/>
          <pc:sldMk cId="2100361556" sldId="264"/>
        </pc:sldMkLst>
        <pc:spChg chg="mod">
          <ac:chgData name="Paula Parks" userId="761f4a31c969fe49" providerId="LiveId" clId="{A5028622-5B94-4ED3-B9E8-8F3445F4F5C6}" dt="2021-09-01T04:09:13.705" v="132" actId="14100"/>
          <ac:spMkLst>
            <pc:docMk/>
            <pc:sldMk cId="2100361556" sldId="264"/>
            <ac:spMk id="3" creationId="{B5ED436C-BD55-4579-A4AA-8F003DD19EE8}"/>
          </ac:spMkLst>
        </pc:spChg>
      </pc:sldChg>
      <pc:sldChg chg="modSp mod">
        <pc:chgData name="Paula Parks" userId="761f4a31c969fe49" providerId="LiveId" clId="{A5028622-5B94-4ED3-B9E8-8F3445F4F5C6}" dt="2021-09-01T03:55:31.541" v="91" actId="14100"/>
        <pc:sldMkLst>
          <pc:docMk/>
          <pc:sldMk cId="1314876078" sldId="267"/>
        </pc:sldMkLst>
        <pc:spChg chg="mod">
          <ac:chgData name="Paula Parks" userId="761f4a31c969fe49" providerId="LiveId" clId="{A5028622-5B94-4ED3-B9E8-8F3445F4F5C6}" dt="2021-09-01T03:55:31.541" v="91" actId="14100"/>
          <ac:spMkLst>
            <pc:docMk/>
            <pc:sldMk cId="1314876078" sldId="267"/>
            <ac:spMk id="3" creationId="{D356D48E-56AB-4588-8AEC-655810C119CC}"/>
          </ac:spMkLst>
        </pc:spChg>
      </pc:sldChg>
      <pc:sldChg chg="modSp mod">
        <pc:chgData name="Paula Parks" userId="761f4a31c969fe49" providerId="LiveId" clId="{A5028622-5B94-4ED3-B9E8-8F3445F4F5C6}" dt="2021-09-01T03:54:58.838" v="30" actId="20577"/>
        <pc:sldMkLst>
          <pc:docMk/>
          <pc:sldMk cId="1253637492" sldId="268"/>
        </pc:sldMkLst>
        <pc:spChg chg="mod">
          <ac:chgData name="Paula Parks" userId="761f4a31c969fe49" providerId="LiveId" clId="{A5028622-5B94-4ED3-B9E8-8F3445F4F5C6}" dt="2021-09-01T03:54:58.838" v="30" actId="20577"/>
          <ac:spMkLst>
            <pc:docMk/>
            <pc:sldMk cId="1253637492" sldId="268"/>
            <ac:spMk id="3" creationId="{37A1FA08-C029-42C9-AAA2-BD9E43E5AC78}"/>
          </ac:spMkLst>
        </pc:spChg>
      </pc:sldChg>
      <pc:sldChg chg="modSp mod">
        <pc:chgData name="Paula Parks" userId="761f4a31c969fe49" providerId="LiveId" clId="{A5028622-5B94-4ED3-B9E8-8F3445F4F5C6}" dt="2021-09-01T04:08:19.793" v="128" actId="6549"/>
        <pc:sldMkLst>
          <pc:docMk/>
          <pc:sldMk cId="1123799825" sldId="269"/>
        </pc:sldMkLst>
        <pc:spChg chg="mod">
          <ac:chgData name="Paula Parks" userId="761f4a31c969fe49" providerId="LiveId" clId="{A5028622-5B94-4ED3-B9E8-8F3445F4F5C6}" dt="2021-09-01T04:08:19.793" v="128" actId="6549"/>
          <ac:spMkLst>
            <pc:docMk/>
            <pc:sldMk cId="1123799825" sldId="269"/>
            <ac:spMk id="2" creationId="{55DF764A-DA7E-4F94-A28F-8DDBF7CF245F}"/>
          </ac:spMkLst>
        </pc:spChg>
      </pc:sldChg>
      <pc:sldChg chg="addSp modSp new mod ord setBg">
        <pc:chgData name="Paula Parks" userId="761f4a31c969fe49" providerId="LiveId" clId="{A5028622-5B94-4ED3-B9E8-8F3445F4F5C6}" dt="2021-09-01T04:01:59.142" v="126"/>
        <pc:sldMkLst>
          <pc:docMk/>
          <pc:sldMk cId="2717988983" sldId="270"/>
        </pc:sldMkLst>
        <pc:spChg chg="mod">
          <ac:chgData name="Paula Parks" userId="761f4a31c969fe49" providerId="LiveId" clId="{A5028622-5B94-4ED3-B9E8-8F3445F4F5C6}" dt="2021-09-01T04:01:21.235" v="116" actId="26606"/>
          <ac:spMkLst>
            <pc:docMk/>
            <pc:sldMk cId="2717988983" sldId="270"/>
            <ac:spMk id="2" creationId="{69AB04D4-F33E-4D29-983F-361AD0824667}"/>
          </ac:spMkLst>
        </pc:spChg>
        <pc:spChg chg="mod">
          <ac:chgData name="Paula Parks" userId="761f4a31c969fe49" providerId="LiveId" clId="{A5028622-5B94-4ED3-B9E8-8F3445F4F5C6}" dt="2021-09-01T04:01:51.239" v="124" actId="5793"/>
          <ac:spMkLst>
            <pc:docMk/>
            <pc:sldMk cId="2717988983" sldId="270"/>
            <ac:spMk id="3" creationId="{E030EC0F-68F1-4C5F-8922-654BF664F85E}"/>
          </ac:spMkLst>
        </pc:spChg>
        <pc:spChg chg="add">
          <ac:chgData name="Paula Parks" userId="761f4a31c969fe49" providerId="LiveId" clId="{A5028622-5B94-4ED3-B9E8-8F3445F4F5C6}" dt="2021-09-01T04:01:21.235" v="116" actId="26606"/>
          <ac:spMkLst>
            <pc:docMk/>
            <pc:sldMk cId="2717988983" sldId="270"/>
            <ac:spMk id="8" creationId="{70120F84-A866-4D9F-8B1C-9120A013D654}"/>
          </ac:spMkLst>
        </pc:spChg>
        <pc:spChg chg="add">
          <ac:chgData name="Paula Parks" userId="761f4a31c969fe49" providerId="LiveId" clId="{A5028622-5B94-4ED3-B9E8-8F3445F4F5C6}" dt="2021-09-01T04:01:21.235" v="116" actId="26606"/>
          <ac:spMkLst>
            <pc:docMk/>
            <pc:sldMk cId="2717988983" sldId="270"/>
            <ac:spMk id="10" creationId="{252FEFEF-6AC0-46B6-AC09-11FC56196FA4}"/>
          </ac:spMkLst>
        </pc:spChg>
      </pc:sldChg>
      <pc:sldChg chg="addSp modSp new mod setBg">
        <pc:chgData name="Paula Parks" userId="761f4a31c969fe49" providerId="LiveId" clId="{A5028622-5B94-4ED3-B9E8-8F3445F4F5C6}" dt="2021-09-01T04:09:44.131" v="179" actId="26606"/>
        <pc:sldMkLst>
          <pc:docMk/>
          <pc:sldMk cId="597306790" sldId="271"/>
        </pc:sldMkLst>
        <pc:spChg chg="mod">
          <ac:chgData name="Paula Parks" userId="761f4a31c969fe49" providerId="LiveId" clId="{A5028622-5B94-4ED3-B9E8-8F3445F4F5C6}" dt="2021-09-01T04:09:44.131" v="179" actId="26606"/>
          <ac:spMkLst>
            <pc:docMk/>
            <pc:sldMk cId="597306790" sldId="271"/>
            <ac:spMk id="2" creationId="{77C3C8F0-4AAC-4401-BECD-738B09F0BF5E}"/>
          </ac:spMkLst>
        </pc:spChg>
        <pc:spChg chg="mod">
          <ac:chgData name="Paula Parks" userId="761f4a31c969fe49" providerId="LiveId" clId="{A5028622-5B94-4ED3-B9E8-8F3445F4F5C6}" dt="2021-09-01T04:09:44.131" v="179" actId="26606"/>
          <ac:spMkLst>
            <pc:docMk/>
            <pc:sldMk cId="597306790" sldId="271"/>
            <ac:spMk id="3" creationId="{A8C93B6A-729F-40CD-A7E0-CDD5E36123D4}"/>
          </ac:spMkLst>
        </pc:spChg>
        <pc:spChg chg="add">
          <ac:chgData name="Paula Parks" userId="761f4a31c969fe49" providerId="LiveId" clId="{A5028622-5B94-4ED3-B9E8-8F3445F4F5C6}" dt="2021-09-01T04:09:44.131" v="179" actId="26606"/>
          <ac:spMkLst>
            <pc:docMk/>
            <pc:sldMk cId="597306790" sldId="271"/>
            <ac:spMk id="8" creationId="{70120F84-A866-4D9F-8B1C-9120A013D654}"/>
          </ac:spMkLst>
        </pc:spChg>
        <pc:spChg chg="add">
          <ac:chgData name="Paula Parks" userId="761f4a31c969fe49" providerId="LiveId" clId="{A5028622-5B94-4ED3-B9E8-8F3445F4F5C6}" dt="2021-09-01T04:09:44.131" v="179" actId="26606"/>
          <ac:spMkLst>
            <pc:docMk/>
            <pc:sldMk cId="597306790" sldId="271"/>
            <ac:spMk id="10" creationId="{252FEFEF-6AC0-46B6-AC09-11FC56196FA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8/31/2021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8/31/2021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8/31/2021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8/31/2021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8/31/2021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8/31/2021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8/31/2021</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8/31/2021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8/31/2021</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drpparks.weebly.com/umoja-student-mentees.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bstract image">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10" name="Rectangle 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314" y="0"/>
            <a:ext cx="6525472" cy="6858000"/>
          </a:xfrm>
          <a:prstGeom prst="rect">
            <a:avLst/>
          </a:prstGeom>
          <a:solidFill>
            <a:schemeClr val="bg1">
              <a:lumMod val="75000"/>
              <a:lumOff val="25000"/>
            </a:schemeClr>
          </a:solidFill>
          <a:ln w="6350" cap="sq" cmpd="sng" algn="ctr">
            <a:noFill/>
            <a:prstDash val="solid"/>
            <a:miter lim="800000"/>
          </a:ln>
          <a:effectLst/>
        </p:spPr>
      </p:sp>
      <p:sp>
        <p:nvSpPr>
          <p:cNvPr id="12" name="Rectangle 1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38682" y="320040"/>
            <a:ext cx="5888736" cy="6217920"/>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578316" y="1348844"/>
            <a:ext cx="5409468" cy="3042706"/>
          </a:xfrm>
        </p:spPr>
        <p:txBody>
          <a:bodyPr>
            <a:normAutofit/>
          </a:bodyPr>
          <a:lstStyle/>
          <a:p>
            <a:r>
              <a:rPr lang="en-US" sz="6000" dirty="0">
                <a:solidFill>
                  <a:schemeClr val="tx1"/>
                </a:solidFill>
              </a:rPr>
              <a:t>Preparing to be an Umoja mentee</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578316" y="4682061"/>
            <a:ext cx="5409468" cy="950976"/>
          </a:xfrm>
        </p:spPr>
        <p:txBody>
          <a:bodyPr>
            <a:normAutofit/>
          </a:bodyPr>
          <a:lstStyle/>
          <a:p>
            <a:pPr>
              <a:spcAft>
                <a:spcPts val="600"/>
              </a:spcAft>
            </a:pPr>
            <a:r>
              <a:rPr lang="en-US" dirty="0">
                <a:solidFill>
                  <a:schemeClr val="tx1"/>
                </a:solidFill>
              </a:rPr>
              <a:t>Dr. Parks, Umoja Coordinator</a:t>
            </a: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DFBF85CF-B492-4F3A-9D02-C2C59018AB04}"/>
              </a:ext>
            </a:extLst>
          </p:cNvPr>
          <p:cNvSpPr>
            <a:spLocks noGrp="1"/>
          </p:cNvSpPr>
          <p:nvPr>
            <p:ph type="title"/>
          </p:nvPr>
        </p:nvSpPr>
        <p:spPr>
          <a:xfrm>
            <a:off x="1175512" y="870132"/>
            <a:ext cx="9792208" cy="1527078"/>
          </a:xfrm>
        </p:spPr>
        <p:txBody>
          <a:bodyPr>
            <a:normAutofit/>
          </a:bodyPr>
          <a:lstStyle/>
          <a:p>
            <a:r>
              <a:rPr lang="en-US" dirty="0"/>
              <a:t>First assignment</a:t>
            </a:r>
          </a:p>
        </p:txBody>
      </p:sp>
      <p:sp>
        <p:nvSpPr>
          <p:cNvPr id="3" name="Content Placeholder 2">
            <a:extLst>
              <a:ext uri="{FF2B5EF4-FFF2-40B4-BE49-F238E27FC236}">
                <a16:creationId xmlns:a16="http://schemas.microsoft.com/office/drawing/2014/main" id="{E7847A5A-C112-4748-BBD0-AD68A846EE57}"/>
              </a:ext>
            </a:extLst>
          </p:cNvPr>
          <p:cNvSpPr>
            <a:spLocks noGrp="1"/>
          </p:cNvSpPr>
          <p:nvPr>
            <p:ph idx="1"/>
          </p:nvPr>
        </p:nvSpPr>
        <p:spPr>
          <a:xfrm>
            <a:off x="1175512" y="2557849"/>
            <a:ext cx="9792208" cy="3407862"/>
          </a:xfrm>
        </p:spPr>
        <p:txBody>
          <a:bodyPr>
            <a:normAutofit/>
          </a:bodyPr>
          <a:lstStyle/>
          <a:p>
            <a:pPr marL="0" marR="0" indent="0">
              <a:spcBef>
                <a:spcPts val="0"/>
              </a:spcBef>
              <a:spcAft>
                <a:spcPts val="1200"/>
              </a:spcAft>
              <a:buNone/>
            </a:pPr>
            <a:r>
              <a:rPr lang="en-US" b="1" dirty="0">
                <a:effectLst/>
                <a:latin typeface="Tahoma" panose="020B0604030504040204" pitchFamily="34" charset="0"/>
                <a:ea typeface="Calibri" panose="020F0502020204030204" pitchFamily="34" charset="0"/>
                <a:cs typeface="Times New Roman" panose="02020603050405020304" pitchFamily="18" charset="0"/>
              </a:rPr>
              <a:t>What are you willing to give up?</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1200"/>
              </a:spcAft>
              <a:buNone/>
            </a:pPr>
            <a:r>
              <a:rPr lang="en-US" b="1" dirty="0">
                <a:effectLst/>
                <a:latin typeface="Tahoma" panose="020B0604030504040204" pitchFamily="34" charset="0"/>
                <a:ea typeface="Calibri" panose="020F0502020204030204" pitchFamily="34" charset="0"/>
                <a:cs typeface="Times New Roman" panose="02020603050405020304" pitchFamily="18" charset="0"/>
              </a:rPr>
              <a:t>1. _______________________________________________</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1200"/>
              </a:spcAft>
              <a:buNone/>
            </a:pPr>
            <a:r>
              <a:rPr lang="en-US" b="1" dirty="0">
                <a:effectLst/>
                <a:latin typeface="Tahoma" panose="020B0604030504040204" pitchFamily="34" charset="0"/>
                <a:ea typeface="Calibri" panose="020F0502020204030204" pitchFamily="34" charset="0"/>
                <a:cs typeface="Times New Roman" panose="02020603050405020304" pitchFamily="18" charset="0"/>
              </a:rPr>
              <a:t>2. ________________________________________________</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1200"/>
              </a:spcAft>
              <a:buNone/>
            </a:pPr>
            <a:r>
              <a:rPr lang="en-US" b="1" dirty="0">
                <a:effectLst/>
                <a:latin typeface="Tahoma" panose="020B0604030504040204" pitchFamily="34" charset="0"/>
                <a:ea typeface="Calibri" panose="020F0502020204030204" pitchFamily="34" charset="0"/>
                <a:cs typeface="Times New Roman" panose="02020603050405020304" pitchFamily="18" charset="0"/>
              </a:rPr>
              <a:t>3. ________________________________________________</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1200"/>
              </a:spcAft>
              <a:buNone/>
            </a:pPr>
            <a:r>
              <a:rPr lang="en-US" b="1" dirty="0">
                <a:effectLst/>
                <a:latin typeface="Tahoma" panose="020B0604030504040204" pitchFamily="34" charset="0"/>
                <a:ea typeface="Calibri" panose="020F0502020204030204" pitchFamily="34" charset="0"/>
                <a:cs typeface="Times New Roman" panose="02020603050405020304" pitchFamily="18" charset="0"/>
              </a:rPr>
              <a:t>4. _________________________________________________</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63865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ED885355-BE3E-486B-B316-59FC712E5362}"/>
              </a:ext>
            </a:extLst>
          </p:cNvPr>
          <p:cNvSpPr>
            <a:spLocks noGrp="1"/>
          </p:cNvSpPr>
          <p:nvPr>
            <p:ph type="title"/>
          </p:nvPr>
        </p:nvSpPr>
        <p:spPr>
          <a:xfrm>
            <a:off x="1175512" y="870132"/>
            <a:ext cx="9792208" cy="1527078"/>
          </a:xfrm>
        </p:spPr>
        <p:txBody>
          <a:bodyPr>
            <a:normAutofit/>
          </a:bodyPr>
          <a:lstStyle/>
          <a:p>
            <a:r>
              <a:rPr lang="en-US" dirty="0"/>
              <a:t>Mentor assignment # 1</a:t>
            </a:r>
          </a:p>
        </p:txBody>
      </p:sp>
      <p:sp>
        <p:nvSpPr>
          <p:cNvPr id="3" name="Content Placeholder 2">
            <a:extLst>
              <a:ext uri="{FF2B5EF4-FFF2-40B4-BE49-F238E27FC236}">
                <a16:creationId xmlns:a16="http://schemas.microsoft.com/office/drawing/2014/main" id="{D356D48E-56AB-4588-8AEC-655810C119CC}"/>
              </a:ext>
            </a:extLst>
          </p:cNvPr>
          <p:cNvSpPr>
            <a:spLocks noGrp="1"/>
          </p:cNvSpPr>
          <p:nvPr>
            <p:ph idx="1"/>
          </p:nvPr>
        </p:nvSpPr>
        <p:spPr>
          <a:xfrm>
            <a:off x="468351" y="2028496"/>
            <a:ext cx="11184673" cy="4350001"/>
          </a:xfrm>
        </p:spPr>
        <p:txBody>
          <a:bodyPr>
            <a:normAutofit fontScale="77500" lnSpcReduction="20000"/>
          </a:bodyPr>
          <a:lstStyle/>
          <a:p>
            <a:pPr marL="0" marR="0" indent="0">
              <a:lnSpc>
                <a:spcPct val="150000"/>
              </a:lnSpc>
              <a:spcBef>
                <a:spcPts val="0"/>
              </a:spcBef>
              <a:spcAft>
                <a:spcPts val="1200"/>
              </a:spcAft>
              <a:buNone/>
            </a:pPr>
            <a:r>
              <a:rPr lang="en-US" sz="1800" dirty="0">
                <a:effectLst/>
                <a:latin typeface="Tahoma" panose="020B0604030504040204" pitchFamily="34" charset="0"/>
                <a:ea typeface="Calibri" panose="020F0502020204030204" pitchFamily="34" charset="0"/>
                <a:cs typeface="Times New Roman" panose="02020603050405020304" pitchFamily="18" charset="0"/>
              </a:rPr>
              <a:t>format - typed, double spaced, 12 point, Times New Roman, type the question and answer it in complete sentences.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200000"/>
              </a:lnSpc>
              <a:spcBef>
                <a:spcPts val="0"/>
              </a:spcBef>
              <a:spcAft>
                <a:spcPts val="1200"/>
              </a:spcAft>
              <a:buNone/>
            </a:pPr>
            <a:r>
              <a:rPr lang="en-US" sz="1800" b="1" dirty="0">
                <a:effectLst/>
                <a:latin typeface="Tahoma" panose="020B0604030504040204" pitchFamily="34" charset="0"/>
                <a:ea typeface="Calibri" panose="020F0502020204030204" pitchFamily="34" charset="0"/>
                <a:cs typeface="Times New Roman" panose="02020603050405020304" pitchFamily="18" charset="0"/>
              </a:rPr>
              <a:t>setting goals, due by week six, Wednesday, Sept. 29, 2021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50000"/>
              </a:lnSpc>
              <a:spcBef>
                <a:spcPts val="0"/>
              </a:spcBef>
              <a:spcAft>
                <a:spcPts val="1200"/>
              </a:spcAft>
              <a:buNone/>
            </a:pPr>
            <a:r>
              <a:rPr lang="en-US" sz="1800" dirty="0">
                <a:effectLst/>
                <a:latin typeface="Tahoma" panose="020B0604030504040204" pitchFamily="34" charset="0"/>
                <a:ea typeface="Calibri" panose="020F0502020204030204" pitchFamily="34" charset="0"/>
                <a:cs typeface="Times New Roman" panose="02020603050405020304" pitchFamily="18" charset="0"/>
              </a:rPr>
              <a:t>1. Ask your mentor about his/her background, such as where he/she was born, grew up, went to school, has worked, family, etc. What did he/she share? What did you learn about your mentor?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50000"/>
              </a:lnSpc>
              <a:spcBef>
                <a:spcPts val="0"/>
              </a:spcBef>
              <a:spcAft>
                <a:spcPts val="1200"/>
              </a:spcAft>
              <a:buNone/>
            </a:pPr>
            <a:r>
              <a:rPr lang="en-US" sz="1800" dirty="0">
                <a:effectLst/>
                <a:latin typeface="Tahoma" panose="020B0604030504040204" pitchFamily="34" charset="0"/>
                <a:ea typeface="Calibri" panose="020F0502020204030204" pitchFamily="34" charset="0"/>
                <a:cs typeface="Times New Roman" panose="02020603050405020304" pitchFamily="18" charset="0"/>
              </a:rPr>
              <a:t>Share your background with your mentor.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50000"/>
              </a:lnSpc>
              <a:spcBef>
                <a:spcPts val="0"/>
              </a:spcBef>
              <a:spcAft>
                <a:spcPts val="1200"/>
              </a:spcAft>
              <a:buNone/>
            </a:pPr>
            <a:r>
              <a:rPr lang="en-US" sz="1800" dirty="0">
                <a:effectLst/>
                <a:latin typeface="Tahoma" panose="020B0604030504040204" pitchFamily="34" charset="0"/>
                <a:ea typeface="Calibri" panose="020F0502020204030204" pitchFamily="34" charset="0"/>
                <a:cs typeface="Times New Roman" panose="02020603050405020304" pitchFamily="18" charset="0"/>
              </a:rPr>
              <a:t>2.  What are your academic SMART (Specific, Measurable, Achievable/attainable, Relevant/realistic, Time-bound) goals that you want your mentor to help you with/discuss with you? What was his/her feedback on your goals?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50000"/>
              </a:lnSpc>
              <a:spcBef>
                <a:spcPts val="0"/>
              </a:spcBef>
              <a:spcAft>
                <a:spcPts val="1200"/>
              </a:spcAft>
              <a:buNone/>
            </a:pPr>
            <a:r>
              <a:rPr lang="en-US" sz="1800" dirty="0">
                <a:effectLst/>
                <a:latin typeface="Tahoma" panose="020B0604030504040204" pitchFamily="34" charset="0"/>
                <a:ea typeface="Calibri" panose="020F0502020204030204" pitchFamily="34" charset="0"/>
                <a:cs typeface="Times New Roman" panose="02020603050405020304" pitchFamily="18" charset="0"/>
              </a:rPr>
              <a:t>3. What are your baby goals that your mentor can check with you on every time you meet? What was your mentor’s feedback on your baby goals?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50000"/>
              </a:lnSpc>
              <a:spcBef>
                <a:spcPts val="0"/>
              </a:spcBef>
              <a:spcAft>
                <a:spcPts val="1200"/>
              </a:spcAft>
              <a:buNone/>
            </a:pPr>
            <a:r>
              <a:rPr lang="en-US" sz="1800" dirty="0">
                <a:effectLst/>
                <a:latin typeface="Tahoma" panose="020B0604030504040204" pitchFamily="34" charset="0"/>
                <a:ea typeface="Calibri" panose="020F0502020204030204" pitchFamily="34" charset="0"/>
                <a:cs typeface="Times New Roman" panose="02020603050405020304" pitchFamily="18" charset="0"/>
              </a:rPr>
              <a:t>4. How will you confront any challenges being online, adjusting to being in person, and staying flexible? What ideas does your mentor have?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14876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8CF32E98-C99E-4869-AED7-5B0452B616B0}"/>
              </a:ext>
            </a:extLst>
          </p:cNvPr>
          <p:cNvSpPr>
            <a:spLocks noGrp="1"/>
          </p:cNvSpPr>
          <p:nvPr>
            <p:ph type="title"/>
          </p:nvPr>
        </p:nvSpPr>
        <p:spPr>
          <a:xfrm>
            <a:off x="1175512" y="870132"/>
            <a:ext cx="9792208" cy="1044251"/>
          </a:xfrm>
        </p:spPr>
        <p:txBody>
          <a:bodyPr>
            <a:normAutofit/>
          </a:bodyPr>
          <a:lstStyle/>
          <a:p>
            <a:r>
              <a:rPr lang="en-US" dirty="0"/>
              <a:t>mentor assignment cont’d</a:t>
            </a:r>
          </a:p>
        </p:txBody>
      </p:sp>
      <p:sp>
        <p:nvSpPr>
          <p:cNvPr id="3" name="Content Placeholder 2">
            <a:extLst>
              <a:ext uri="{FF2B5EF4-FFF2-40B4-BE49-F238E27FC236}">
                <a16:creationId xmlns:a16="http://schemas.microsoft.com/office/drawing/2014/main" id="{37A1FA08-C029-42C9-AAA2-BD9E43E5AC78}"/>
              </a:ext>
            </a:extLst>
          </p:cNvPr>
          <p:cNvSpPr>
            <a:spLocks noGrp="1"/>
          </p:cNvSpPr>
          <p:nvPr>
            <p:ph idx="1"/>
          </p:nvPr>
        </p:nvSpPr>
        <p:spPr>
          <a:xfrm>
            <a:off x="1175512" y="2557849"/>
            <a:ext cx="9792208" cy="3407862"/>
          </a:xfrm>
        </p:spPr>
        <p:txBody>
          <a:bodyPr>
            <a:normAutofit/>
          </a:bodyPr>
          <a:lstStyle/>
          <a:p>
            <a:pPr marL="0" marR="0" indent="0">
              <a:spcBef>
                <a:spcPts val="0"/>
              </a:spcBef>
              <a:spcAft>
                <a:spcPts val="1200"/>
              </a:spcAft>
              <a:buNone/>
            </a:pPr>
            <a:r>
              <a:rPr lang="en-US" dirty="0">
                <a:effectLst/>
                <a:latin typeface="Tahoma" panose="020B0604030504040204" pitchFamily="34" charset="0"/>
                <a:ea typeface="Calibri" panose="020F0502020204030204" pitchFamily="34" charset="0"/>
                <a:cs typeface="Times New Roman" panose="02020603050405020304" pitchFamily="18" charset="0"/>
              </a:rPr>
              <a:t>5. What will you contribute to the mentor-mentee relationship for fall semester? Tell your mentor. What is his/her response?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1200"/>
              </a:spcAft>
              <a:buNone/>
            </a:pPr>
            <a:r>
              <a:rPr lang="en-US" dirty="0">
                <a:effectLst/>
                <a:latin typeface="Tahoma" panose="020B0604030504040204" pitchFamily="34" charset="0"/>
                <a:ea typeface="Calibri" panose="020F0502020204030204" pitchFamily="34" charset="0"/>
                <a:cs typeface="Times New Roman" panose="02020603050405020304" pitchFamily="18" charset="0"/>
              </a:rPr>
              <a:t>6. How do you want the relationship to feel? Tell your mentor. What is his/her response?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1200"/>
              </a:spcAft>
              <a:buNone/>
            </a:pPr>
            <a:r>
              <a:rPr lang="en-US" dirty="0">
                <a:effectLst/>
                <a:latin typeface="Tahoma" panose="020B0604030504040204" pitchFamily="34" charset="0"/>
                <a:ea typeface="Calibri" panose="020F0502020204030204" pitchFamily="34" charset="0"/>
                <a:cs typeface="Times New Roman" panose="02020603050405020304" pitchFamily="18" charset="0"/>
              </a:rPr>
              <a:t>7. What are your agreements on communication? How often? How? (phone, text, email, drop by office) What do you do if you don't hear back? How long do you wait before reaching out again?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1200"/>
              </a:spcAft>
              <a:buNone/>
            </a:pPr>
            <a:r>
              <a:rPr lang="en-US" dirty="0">
                <a:effectLst/>
                <a:latin typeface="Tahoma" panose="020B0604030504040204" pitchFamily="34" charset="0"/>
                <a:ea typeface="Calibri" panose="020F0502020204030204" pitchFamily="34" charset="0"/>
                <a:cs typeface="Times New Roman" panose="02020603050405020304" pitchFamily="18" charset="0"/>
              </a:rPr>
              <a:t>8. How will the COVID pandemic affect your relationship? What ideas do you both have to minimize any negative effects?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1200"/>
              </a:spcAft>
              <a:buNone/>
            </a:pPr>
            <a:r>
              <a:rPr lang="en-US" dirty="0">
                <a:effectLst/>
                <a:latin typeface="Tahoma" panose="020B0604030504040204" pitchFamily="34" charset="0"/>
                <a:ea typeface="Calibri" panose="020F0502020204030204" pitchFamily="34" charset="0"/>
                <a:cs typeface="Times New Roman" panose="02020603050405020304" pitchFamily="18" charset="0"/>
              </a:rPr>
              <a:t>9. What are your plans for meetings? Where? Virtual? In person? When?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53637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2A8D1-907B-474A-9FC9-F38D1EF71221}"/>
              </a:ext>
            </a:extLst>
          </p:cNvPr>
          <p:cNvSpPr>
            <a:spLocks noGrp="1"/>
          </p:cNvSpPr>
          <p:nvPr>
            <p:ph type="title"/>
          </p:nvPr>
        </p:nvSpPr>
        <p:spPr/>
        <p:txBody>
          <a:bodyPr/>
          <a:lstStyle/>
          <a:p>
            <a:r>
              <a:rPr lang="en-US" dirty="0"/>
              <a:t>Link to Umoja mentoring page</a:t>
            </a:r>
          </a:p>
        </p:txBody>
      </p:sp>
      <p:sp>
        <p:nvSpPr>
          <p:cNvPr id="3" name="Content Placeholder 2">
            <a:extLst>
              <a:ext uri="{FF2B5EF4-FFF2-40B4-BE49-F238E27FC236}">
                <a16:creationId xmlns:a16="http://schemas.microsoft.com/office/drawing/2014/main" id="{C0713ECC-3D4E-4CEA-9EBE-20E488EC702D}"/>
              </a:ext>
            </a:extLst>
          </p:cNvPr>
          <p:cNvSpPr>
            <a:spLocks noGrp="1"/>
          </p:cNvSpPr>
          <p:nvPr>
            <p:ph idx="1"/>
          </p:nvPr>
        </p:nvSpPr>
        <p:spPr>
          <a:xfrm>
            <a:off x="1066800" y="1849821"/>
            <a:ext cx="10058400" cy="4102923"/>
          </a:xfrm>
        </p:spPr>
        <p:txBody>
          <a:bodyPr>
            <a:normAutofit/>
          </a:bodyPr>
          <a:lstStyle/>
          <a:p>
            <a:r>
              <a:rPr lang="en-US" sz="2800" dirty="0">
                <a:hlinkClick r:id="rId2"/>
              </a:rPr>
              <a:t>https://drpparks.weebly.com/umoja-student-mentees.html</a:t>
            </a:r>
            <a:endParaRPr lang="en-US" sz="2800" dirty="0"/>
          </a:p>
        </p:txBody>
      </p:sp>
      <p:pic>
        <p:nvPicPr>
          <p:cNvPr id="3074" name="Picture 2" descr="Ask the Trainer: What Is the Best Way to Identify Effective Mentors? - HR  Daily Advisor">
            <a:extLst>
              <a:ext uri="{FF2B5EF4-FFF2-40B4-BE49-F238E27FC236}">
                <a16:creationId xmlns:a16="http://schemas.microsoft.com/office/drawing/2014/main" id="{478B0540-4946-4EC7-9D67-A34FCE2CA7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6609" y="2930735"/>
            <a:ext cx="5346631" cy="30220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4754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F764A-DA7E-4F94-A28F-8DDBF7CF245F}"/>
              </a:ext>
            </a:extLst>
          </p:cNvPr>
          <p:cNvSpPr>
            <a:spLocks noGrp="1"/>
          </p:cNvSpPr>
          <p:nvPr>
            <p:ph type="title"/>
          </p:nvPr>
        </p:nvSpPr>
        <p:spPr/>
        <p:txBody>
          <a:bodyPr/>
          <a:lstStyle/>
          <a:p>
            <a:r>
              <a:rPr lang="en-US" dirty="0"/>
              <a:t>Matching – </a:t>
            </a:r>
          </a:p>
        </p:txBody>
      </p:sp>
      <p:pic>
        <p:nvPicPr>
          <p:cNvPr id="2052" name="Picture 4" descr="Mentorship Program - AMSA">
            <a:extLst>
              <a:ext uri="{FF2B5EF4-FFF2-40B4-BE49-F238E27FC236}">
                <a16:creationId xmlns:a16="http://schemas.microsoft.com/office/drawing/2014/main" id="{C9D48004-4FCC-4DD3-B655-88C57A00EF5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0150" y="1746388"/>
            <a:ext cx="5363647" cy="177869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Examining the true meaning of mentoring and how to mentor the mentors  (opinion)">
            <a:extLst>
              <a:ext uri="{FF2B5EF4-FFF2-40B4-BE49-F238E27FC236}">
                <a16:creationId xmlns:a16="http://schemas.microsoft.com/office/drawing/2014/main" id="{F66DCC5C-9537-4E84-A0F9-96E1C64BF6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9426" y="1841916"/>
            <a:ext cx="4075043" cy="44939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3799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3" name="Rectangle 12">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bstract imag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4" name="Rectangle 23">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314" y="0"/>
            <a:ext cx="6525472" cy="6858000"/>
          </a:xfrm>
          <a:prstGeom prst="rect">
            <a:avLst/>
          </a:prstGeom>
          <a:solidFill>
            <a:schemeClr val="bg1">
              <a:lumMod val="75000"/>
              <a:lumOff val="25000"/>
            </a:schemeClr>
          </a:solidFill>
          <a:ln w="6350" cap="sq" cmpd="sng" algn="ctr">
            <a:noFill/>
            <a:prstDash val="solid"/>
            <a:miter lim="800000"/>
          </a:ln>
          <a:effectLst/>
        </p:spPr>
      </p:sp>
      <p:sp>
        <p:nvSpPr>
          <p:cNvPr id="26" name="Rectangle 25">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38682" y="320040"/>
            <a:ext cx="5888736" cy="6217920"/>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1578316" y="1348844"/>
            <a:ext cx="5409468" cy="3042706"/>
          </a:xfrm>
        </p:spPr>
        <p:txBody>
          <a:bodyPr vert="horz" lIns="91440" tIns="45720" rIns="91440" bIns="45720" rtlCol="0" anchor="ctr">
            <a:normAutofit/>
          </a:bodyPr>
          <a:lstStyle/>
          <a:p>
            <a:pPr algn="ctr">
              <a:lnSpc>
                <a:spcPct val="83000"/>
              </a:lnSpc>
            </a:pPr>
            <a:r>
              <a:rPr lang="en-US" sz="6000" cap="all" spc="-100">
                <a:solidFill>
                  <a:schemeClr val="tx1"/>
                </a:solidFill>
              </a:rPr>
              <a:t>Enjoy the valuable experience</a:t>
            </a:r>
          </a:p>
        </p:txBody>
      </p:sp>
    </p:spTree>
    <p:extLst>
      <p:ext uri="{BB962C8B-B14F-4D97-AF65-F5344CB8AC3E}">
        <p14:creationId xmlns:p14="http://schemas.microsoft.com/office/powerpoint/2010/main" val="121601030"/>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36"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B19A9C27-5A1B-41AC-9FCD-22B8C14774AC}"/>
              </a:ext>
            </a:extLst>
          </p:cNvPr>
          <p:cNvSpPr>
            <a:spLocks noGrp="1"/>
          </p:cNvSpPr>
          <p:nvPr>
            <p:ph type="title"/>
          </p:nvPr>
        </p:nvSpPr>
        <p:spPr>
          <a:xfrm>
            <a:off x="1175512" y="870132"/>
            <a:ext cx="9792208" cy="1527078"/>
          </a:xfrm>
        </p:spPr>
        <p:txBody>
          <a:bodyPr>
            <a:normAutofit/>
          </a:bodyPr>
          <a:lstStyle/>
          <a:p>
            <a:r>
              <a:rPr lang="en-US" dirty="0"/>
              <a:t>Why did you ask for a mentor? </a:t>
            </a:r>
          </a:p>
        </p:txBody>
      </p:sp>
      <p:sp>
        <p:nvSpPr>
          <p:cNvPr id="3" name="Content Placeholder 2">
            <a:extLst>
              <a:ext uri="{FF2B5EF4-FFF2-40B4-BE49-F238E27FC236}">
                <a16:creationId xmlns:a16="http://schemas.microsoft.com/office/drawing/2014/main" id="{29FD541B-C2B6-4C43-B959-1D3E658D472F}"/>
              </a:ext>
            </a:extLst>
          </p:cNvPr>
          <p:cNvSpPr>
            <a:spLocks noGrp="1"/>
          </p:cNvSpPr>
          <p:nvPr>
            <p:ph idx="1"/>
          </p:nvPr>
        </p:nvSpPr>
        <p:spPr>
          <a:xfrm>
            <a:off x="649224" y="2112264"/>
            <a:ext cx="10318496" cy="3853447"/>
          </a:xfrm>
        </p:spPr>
        <p:txBody>
          <a:bodyPr>
            <a:normAutofit/>
          </a:bodyPr>
          <a:lstStyle/>
          <a:p>
            <a:endParaRPr lang="en-US" dirty="0"/>
          </a:p>
        </p:txBody>
      </p:sp>
    </p:spTree>
    <p:extLst>
      <p:ext uri="{BB962C8B-B14F-4D97-AF65-F5344CB8AC3E}">
        <p14:creationId xmlns:p14="http://schemas.microsoft.com/office/powerpoint/2010/main" val="2302505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69AB04D4-F33E-4D29-983F-361AD0824667}"/>
              </a:ext>
            </a:extLst>
          </p:cNvPr>
          <p:cNvSpPr>
            <a:spLocks noGrp="1"/>
          </p:cNvSpPr>
          <p:nvPr>
            <p:ph type="title"/>
          </p:nvPr>
        </p:nvSpPr>
        <p:spPr>
          <a:xfrm>
            <a:off x="1175512" y="870132"/>
            <a:ext cx="9792208" cy="1527078"/>
          </a:xfrm>
        </p:spPr>
        <p:txBody>
          <a:bodyPr>
            <a:normAutofit/>
          </a:bodyPr>
          <a:lstStyle/>
          <a:p>
            <a:r>
              <a:rPr lang="en-US" dirty="0"/>
              <a:t>Umoja practice</a:t>
            </a:r>
          </a:p>
        </p:txBody>
      </p:sp>
      <p:sp>
        <p:nvSpPr>
          <p:cNvPr id="3" name="Content Placeholder 2">
            <a:extLst>
              <a:ext uri="{FF2B5EF4-FFF2-40B4-BE49-F238E27FC236}">
                <a16:creationId xmlns:a16="http://schemas.microsoft.com/office/drawing/2014/main" id="{E030EC0F-68F1-4C5F-8922-654BF664F85E}"/>
              </a:ext>
            </a:extLst>
          </p:cNvPr>
          <p:cNvSpPr>
            <a:spLocks noGrp="1"/>
          </p:cNvSpPr>
          <p:nvPr>
            <p:ph idx="1"/>
          </p:nvPr>
        </p:nvSpPr>
        <p:spPr>
          <a:xfrm>
            <a:off x="579863" y="1962615"/>
            <a:ext cx="10894742" cy="4248614"/>
          </a:xfrm>
        </p:spPr>
        <p:txBody>
          <a:bodyPr>
            <a:normAutofit/>
          </a:bodyPr>
          <a:lstStyle/>
          <a:p>
            <a:pPr marL="0" indent="0">
              <a:buNone/>
            </a:pPr>
            <a:r>
              <a:rPr lang="en-US" b="1" dirty="0"/>
              <a:t>MENTORING</a:t>
            </a:r>
            <a:r>
              <a:rPr lang="en-US" dirty="0"/>
              <a:t> </a:t>
            </a:r>
          </a:p>
          <a:p>
            <a:pPr marL="0" indent="0">
              <a:buNone/>
            </a:pPr>
            <a:r>
              <a:rPr lang="en-US" sz="2400" dirty="0"/>
              <a:t>"A wise and trusted counselor or teacher." A major reason students drop out of college is due to feelings of isolation or alienation. Mentoring is a practice that allows students to make a more personal connection with someone who can offer support, guidance, and encouragement while dealing with the challenges of managing school and life. Many Umoja programs offer mentoring for students in a variety of formats that may include faculty and staff mentoring, mentoring from the community and peer mentoring.</a:t>
            </a:r>
          </a:p>
          <a:p>
            <a:endParaRPr lang="en-US" dirty="0"/>
          </a:p>
        </p:txBody>
      </p:sp>
    </p:spTree>
    <p:extLst>
      <p:ext uri="{BB962C8B-B14F-4D97-AF65-F5344CB8AC3E}">
        <p14:creationId xmlns:p14="http://schemas.microsoft.com/office/powerpoint/2010/main" val="2717988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3216FF96-BEAF-4907-94C9-9504E292A5B0}"/>
              </a:ext>
            </a:extLst>
          </p:cNvPr>
          <p:cNvSpPr>
            <a:spLocks noGrp="1"/>
          </p:cNvSpPr>
          <p:nvPr>
            <p:ph type="title"/>
          </p:nvPr>
        </p:nvSpPr>
        <p:spPr>
          <a:xfrm>
            <a:off x="1175512" y="870132"/>
            <a:ext cx="9792208" cy="1527078"/>
          </a:xfrm>
        </p:spPr>
        <p:txBody>
          <a:bodyPr>
            <a:normAutofit/>
          </a:bodyPr>
          <a:lstStyle/>
          <a:p>
            <a:r>
              <a:rPr lang="en-US" dirty="0"/>
              <a:t>Purpose of mentoring component</a:t>
            </a:r>
          </a:p>
        </p:txBody>
      </p:sp>
      <p:pic>
        <p:nvPicPr>
          <p:cNvPr id="1026" name="Picture 2" descr="Keys to a Successful Mentor/Mentee Relationship - University of Mississippi  Medical Center">
            <a:extLst>
              <a:ext uri="{FF2B5EF4-FFF2-40B4-BE49-F238E27FC236}">
                <a16:creationId xmlns:a16="http://schemas.microsoft.com/office/drawing/2014/main" id="{62C71909-C006-45A6-8D12-7B584F84CC6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14773" y="2093256"/>
            <a:ext cx="5629630" cy="42167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close up of a sign&#10;&#10;Description automatically generated">
            <a:extLst>
              <a:ext uri="{FF2B5EF4-FFF2-40B4-BE49-F238E27FC236}">
                <a16:creationId xmlns:a16="http://schemas.microsoft.com/office/drawing/2014/main" id="{7C55F406-203A-474C-817B-B93AE84C2E28}"/>
              </a:ext>
            </a:extLst>
          </p:cNvPr>
          <p:cNvPicPr>
            <a:picLocks noChangeAspect="1"/>
          </p:cNvPicPr>
          <p:nvPr/>
        </p:nvPicPr>
        <p:blipFill>
          <a:blip r:embed="rId3"/>
          <a:stretch>
            <a:fillRect/>
          </a:stretch>
        </p:blipFill>
        <p:spPr>
          <a:xfrm>
            <a:off x="463826" y="1937138"/>
            <a:ext cx="6096000" cy="3543300"/>
          </a:xfrm>
          <a:prstGeom prst="rect">
            <a:avLst/>
          </a:prstGeom>
        </p:spPr>
      </p:pic>
    </p:spTree>
    <p:extLst>
      <p:ext uri="{BB962C8B-B14F-4D97-AF65-F5344CB8AC3E}">
        <p14:creationId xmlns:p14="http://schemas.microsoft.com/office/powerpoint/2010/main" val="213074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93C21-F654-44D8-9ABF-FDD13CAF6F65}"/>
              </a:ext>
            </a:extLst>
          </p:cNvPr>
          <p:cNvSpPr>
            <a:spLocks noGrp="1"/>
          </p:cNvSpPr>
          <p:nvPr>
            <p:ph type="title"/>
          </p:nvPr>
        </p:nvSpPr>
        <p:spPr>
          <a:xfrm>
            <a:off x="6579450" y="727627"/>
            <a:ext cx="4957553" cy="1645920"/>
          </a:xfrm>
        </p:spPr>
        <p:txBody>
          <a:bodyPr>
            <a:normAutofit/>
          </a:bodyPr>
          <a:lstStyle/>
          <a:p>
            <a:r>
              <a:rPr lang="en-US" sz="3700"/>
              <a:t>General guidelines for mentoring component</a:t>
            </a:r>
          </a:p>
        </p:txBody>
      </p:sp>
      <p:sp>
        <p:nvSpPr>
          <p:cNvPr id="10" name="Rectangle 9">
            <a:extLst>
              <a:ext uri="{FF2B5EF4-FFF2-40B4-BE49-F238E27FC236}">
                <a16:creationId xmlns:a16="http://schemas.microsoft.com/office/drawing/2014/main" id="{0BBB6B01-5B73-410C-B70E-8CF2FA470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8836" y="721224"/>
            <a:ext cx="5367164" cy="5415552"/>
          </a:xfrm>
          <a:prstGeom prst="rect">
            <a:avLst/>
          </a:prstGeom>
          <a:solidFill>
            <a:srgbClr val="FFFFFF"/>
          </a:solidFill>
          <a:ln w="6350" cap="flat" cmpd="sng" algn="ctr">
            <a:noFill/>
            <a:prstDash val="solid"/>
          </a:ln>
          <a:effectLst>
            <a:softEdge rad="0"/>
          </a:effectLst>
        </p:spPr>
      </p:sp>
      <p:sp>
        <p:nvSpPr>
          <p:cNvPr id="12" name="Rectangle 11">
            <a:extLst>
              <a:ext uri="{FF2B5EF4-FFF2-40B4-BE49-F238E27FC236}">
                <a16:creationId xmlns:a16="http://schemas.microsoft.com/office/drawing/2014/main" id="{8712F587-12D0-435C-8E3F-F44C36EE7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noFill/>
          <a:ln w="6350" cap="sq" cmpd="sng" algn="ctr">
            <a:solidFill>
              <a:srgbClr val="404040"/>
            </a:solidFill>
            <a:prstDash val="solid"/>
            <a:miter lim="800000"/>
          </a:ln>
          <a:effectLst/>
        </p:spPr>
      </p:sp>
      <p:pic>
        <p:nvPicPr>
          <p:cNvPr id="7" name="Graphic 6" descr="Daily Calendar">
            <a:extLst>
              <a:ext uri="{FF2B5EF4-FFF2-40B4-BE49-F238E27FC236}">
                <a16:creationId xmlns:a16="http://schemas.microsoft.com/office/drawing/2014/main" id="{9FC29082-2F09-4055-A9A4-22C35E8D04E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05256" y="1230863"/>
            <a:ext cx="4414438" cy="4414438"/>
          </a:xfrm>
          <a:prstGeom prst="rect">
            <a:avLst/>
          </a:prstGeom>
        </p:spPr>
      </p:pic>
      <p:sp>
        <p:nvSpPr>
          <p:cNvPr id="3" name="Content Placeholder 2">
            <a:extLst>
              <a:ext uri="{FF2B5EF4-FFF2-40B4-BE49-F238E27FC236}">
                <a16:creationId xmlns:a16="http://schemas.microsoft.com/office/drawing/2014/main" id="{FB0EB8D2-57FE-474B-9DA8-A7B4CD49CFBA}"/>
              </a:ext>
            </a:extLst>
          </p:cNvPr>
          <p:cNvSpPr>
            <a:spLocks noGrp="1"/>
          </p:cNvSpPr>
          <p:nvPr>
            <p:ph idx="1"/>
          </p:nvPr>
        </p:nvSpPr>
        <p:spPr>
          <a:xfrm>
            <a:off x="6579450" y="2538919"/>
            <a:ext cx="4957554" cy="3496120"/>
          </a:xfrm>
        </p:spPr>
        <p:txBody>
          <a:bodyPr>
            <a:normAutofit/>
          </a:bodyPr>
          <a:lstStyle/>
          <a:p>
            <a:r>
              <a:rPr lang="en-US" sz="2400" dirty="0"/>
              <a:t>Two meetings per month</a:t>
            </a:r>
          </a:p>
          <a:p>
            <a:r>
              <a:rPr lang="en-US" sz="2400" dirty="0"/>
              <a:t>One assignment per month</a:t>
            </a:r>
          </a:p>
          <a:p>
            <a:r>
              <a:rPr lang="en-US" sz="2400" dirty="0"/>
              <a:t>Each assignment is worth 20 points</a:t>
            </a:r>
          </a:p>
          <a:p>
            <a:r>
              <a:rPr lang="en-US" sz="2400" dirty="0"/>
              <a:t>Matching is next week</a:t>
            </a:r>
          </a:p>
          <a:p>
            <a:endParaRPr lang="en-US" dirty="0"/>
          </a:p>
        </p:txBody>
      </p:sp>
    </p:spTree>
    <p:extLst>
      <p:ext uri="{BB962C8B-B14F-4D97-AF65-F5344CB8AC3E}">
        <p14:creationId xmlns:p14="http://schemas.microsoft.com/office/powerpoint/2010/main" val="2383823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8BE8B1C9-9454-473D-8DAC-1EEE090088F0}"/>
              </a:ext>
            </a:extLst>
          </p:cNvPr>
          <p:cNvSpPr>
            <a:spLocks noGrp="1"/>
          </p:cNvSpPr>
          <p:nvPr>
            <p:ph type="title"/>
          </p:nvPr>
        </p:nvSpPr>
        <p:spPr>
          <a:xfrm>
            <a:off x="1175512" y="870132"/>
            <a:ext cx="9792208" cy="1527078"/>
          </a:xfrm>
        </p:spPr>
        <p:txBody>
          <a:bodyPr>
            <a:normAutofit/>
          </a:bodyPr>
          <a:lstStyle/>
          <a:p>
            <a:r>
              <a:rPr lang="en-US" dirty="0"/>
              <a:t>What do we talk about when there isn’t an assignment due?</a:t>
            </a:r>
          </a:p>
        </p:txBody>
      </p:sp>
      <p:sp>
        <p:nvSpPr>
          <p:cNvPr id="3" name="Content Placeholder 2">
            <a:extLst>
              <a:ext uri="{FF2B5EF4-FFF2-40B4-BE49-F238E27FC236}">
                <a16:creationId xmlns:a16="http://schemas.microsoft.com/office/drawing/2014/main" id="{583206C7-230F-4D96-961F-CFF5E097245A}"/>
              </a:ext>
            </a:extLst>
          </p:cNvPr>
          <p:cNvSpPr>
            <a:spLocks noGrp="1"/>
          </p:cNvSpPr>
          <p:nvPr>
            <p:ph idx="1"/>
          </p:nvPr>
        </p:nvSpPr>
        <p:spPr>
          <a:xfrm>
            <a:off x="1175512" y="2557849"/>
            <a:ext cx="9792208" cy="3407862"/>
          </a:xfrm>
        </p:spPr>
        <p:txBody>
          <a:bodyPr>
            <a:normAutofit/>
          </a:bodyPr>
          <a:lstStyle/>
          <a:p>
            <a:r>
              <a:rPr lang="en-US" sz="2000" dirty="0"/>
              <a:t>Political issues                                                 sports</a:t>
            </a:r>
          </a:p>
          <a:p>
            <a:r>
              <a:rPr lang="en-US" sz="2000" dirty="0"/>
              <a:t>Social/racial issues			      favorite book/author	</a:t>
            </a:r>
          </a:p>
          <a:p>
            <a:r>
              <a:rPr lang="en-US" sz="2000" dirty="0"/>
              <a:t>Why they chose to be a mentor	      COVID</a:t>
            </a:r>
          </a:p>
          <a:p>
            <a:r>
              <a:rPr lang="en-US" sz="2000" dirty="0"/>
              <a:t>Their hobbies                                                  what we’re reading in class</a:t>
            </a:r>
          </a:p>
          <a:p>
            <a:r>
              <a:rPr lang="en-US" sz="2000" dirty="0"/>
              <a:t>Their pets				      an Umoja practice</a:t>
            </a:r>
          </a:p>
          <a:p>
            <a:r>
              <a:rPr lang="en-US" sz="2000" dirty="0"/>
              <a:t>Their children				      what you’re watching on Netflix, etc.</a:t>
            </a:r>
          </a:p>
          <a:p>
            <a:r>
              <a:rPr lang="en-US" sz="2000" dirty="0"/>
              <a:t>Their favorite city			      your other classes</a:t>
            </a:r>
          </a:p>
        </p:txBody>
      </p:sp>
    </p:spTree>
    <p:extLst>
      <p:ext uri="{BB962C8B-B14F-4D97-AF65-F5344CB8AC3E}">
        <p14:creationId xmlns:p14="http://schemas.microsoft.com/office/powerpoint/2010/main" val="1891632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A07EF4CC-BCBD-4239-B88E-9C1019C6F0D4}"/>
              </a:ext>
            </a:extLst>
          </p:cNvPr>
          <p:cNvSpPr>
            <a:spLocks noGrp="1"/>
          </p:cNvSpPr>
          <p:nvPr>
            <p:ph type="title"/>
          </p:nvPr>
        </p:nvSpPr>
        <p:spPr>
          <a:xfrm>
            <a:off x="1175512" y="870132"/>
            <a:ext cx="9792208" cy="1527078"/>
          </a:xfrm>
        </p:spPr>
        <p:txBody>
          <a:bodyPr>
            <a:normAutofit/>
          </a:bodyPr>
          <a:lstStyle/>
          <a:p>
            <a:r>
              <a:rPr lang="en-US" dirty="0"/>
              <a:t>How to be a good mentee?</a:t>
            </a:r>
          </a:p>
        </p:txBody>
      </p:sp>
      <p:sp>
        <p:nvSpPr>
          <p:cNvPr id="3" name="Content Placeholder 2">
            <a:extLst>
              <a:ext uri="{FF2B5EF4-FFF2-40B4-BE49-F238E27FC236}">
                <a16:creationId xmlns:a16="http://schemas.microsoft.com/office/drawing/2014/main" id="{B5ED436C-BD55-4579-A4AA-8F003DD19EE8}"/>
              </a:ext>
            </a:extLst>
          </p:cNvPr>
          <p:cNvSpPr>
            <a:spLocks noGrp="1"/>
          </p:cNvSpPr>
          <p:nvPr>
            <p:ph idx="1"/>
          </p:nvPr>
        </p:nvSpPr>
        <p:spPr>
          <a:xfrm>
            <a:off x="777240" y="2048256"/>
            <a:ext cx="10190480" cy="3917455"/>
          </a:xfrm>
        </p:spPr>
        <p:txBody>
          <a:bodyPr>
            <a:normAutofit/>
          </a:bodyPr>
          <a:lstStyle/>
          <a:p>
            <a:endParaRPr lang="en-US" dirty="0"/>
          </a:p>
        </p:txBody>
      </p:sp>
    </p:spTree>
    <p:extLst>
      <p:ext uri="{BB962C8B-B14F-4D97-AF65-F5344CB8AC3E}">
        <p14:creationId xmlns:p14="http://schemas.microsoft.com/office/powerpoint/2010/main" val="2100361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77C3C8F0-4AAC-4401-BECD-738B09F0BF5E}"/>
              </a:ext>
            </a:extLst>
          </p:cNvPr>
          <p:cNvSpPr>
            <a:spLocks noGrp="1"/>
          </p:cNvSpPr>
          <p:nvPr>
            <p:ph type="title"/>
          </p:nvPr>
        </p:nvSpPr>
        <p:spPr>
          <a:xfrm>
            <a:off x="1175512" y="870132"/>
            <a:ext cx="9792208" cy="1527078"/>
          </a:xfrm>
        </p:spPr>
        <p:txBody>
          <a:bodyPr>
            <a:normAutofit/>
          </a:bodyPr>
          <a:lstStyle/>
          <a:p>
            <a:r>
              <a:rPr lang="en-US" dirty="0"/>
              <a:t>How to make the most of this experience</a:t>
            </a:r>
          </a:p>
        </p:txBody>
      </p:sp>
      <p:sp>
        <p:nvSpPr>
          <p:cNvPr id="3" name="Content Placeholder 2">
            <a:extLst>
              <a:ext uri="{FF2B5EF4-FFF2-40B4-BE49-F238E27FC236}">
                <a16:creationId xmlns:a16="http://schemas.microsoft.com/office/drawing/2014/main" id="{A8C93B6A-729F-40CD-A7E0-CDD5E36123D4}"/>
              </a:ext>
            </a:extLst>
          </p:cNvPr>
          <p:cNvSpPr>
            <a:spLocks noGrp="1"/>
          </p:cNvSpPr>
          <p:nvPr>
            <p:ph idx="1"/>
          </p:nvPr>
        </p:nvSpPr>
        <p:spPr>
          <a:xfrm>
            <a:off x="1175512" y="2557849"/>
            <a:ext cx="9792208" cy="3407862"/>
          </a:xfrm>
        </p:spPr>
        <p:txBody>
          <a:bodyPr>
            <a:normAutofit/>
          </a:bodyPr>
          <a:lstStyle/>
          <a:p>
            <a:endParaRPr lang="en-US"/>
          </a:p>
        </p:txBody>
      </p:sp>
    </p:spTree>
    <p:extLst>
      <p:ext uri="{BB962C8B-B14F-4D97-AF65-F5344CB8AC3E}">
        <p14:creationId xmlns:p14="http://schemas.microsoft.com/office/powerpoint/2010/main" val="597306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 name="Rectangle 9">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F634F566-160F-4152-86C7-219E562ED265}"/>
              </a:ext>
            </a:extLst>
          </p:cNvPr>
          <p:cNvSpPr>
            <a:spLocks noGrp="1"/>
          </p:cNvSpPr>
          <p:nvPr>
            <p:ph type="title"/>
          </p:nvPr>
        </p:nvSpPr>
        <p:spPr>
          <a:xfrm>
            <a:off x="1175512" y="499241"/>
            <a:ext cx="9792208" cy="1161393"/>
          </a:xfrm>
        </p:spPr>
        <p:txBody>
          <a:bodyPr>
            <a:normAutofit/>
          </a:bodyPr>
          <a:lstStyle/>
          <a:p>
            <a:r>
              <a:rPr lang="en-US" dirty="0"/>
              <a:t>First assignment – goal setting</a:t>
            </a:r>
          </a:p>
        </p:txBody>
      </p:sp>
      <p:sp>
        <p:nvSpPr>
          <p:cNvPr id="3" name="Content Placeholder 2">
            <a:extLst>
              <a:ext uri="{FF2B5EF4-FFF2-40B4-BE49-F238E27FC236}">
                <a16:creationId xmlns:a16="http://schemas.microsoft.com/office/drawing/2014/main" id="{54EC8954-4CFF-40CA-8C73-1324573D5607}"/>
              </a:ext>
            </a:extLst>
          </p:cNvPr>
          <p:cNvSpPr>
            <a:spLocks noGrp="1"/>
          </p:cNvSpPr>
          <p:nvPr>
            <p:ph idx="1"/>
          </p:nvPr>
        </p:nvSpPr>
        <p:spPr>
          <a:xfrm>
            <a:off x="1175512" y="1660634"/>
            <a:ext cx="9792208" cy="4698125"/>
          </a:xfrm>
        </p:spPr>
        <p:txBody>
          <a:bodyPr>
            <a:normAutofit fontScale="62500" lnSpcReduction="20000"/>
          </a:bodyPr>
          <a:lstStyle/>
          <a:p>
            <a:pPr marL="0" marR="0" indent="0">
              <a:lnSpc>
                <a:spcPct val="200000"/>
              </a:lnSpc>
              <a:spcBef>
                <a:spcPts val="0"/>
              </a:spcBef>
              <a:spcAft>
                <a:spcPts val="1200"/>
              </a:spcAft>
              <a:buNone/>
            </a:pPr>
            <a:r>
              <a:rPr lang="en-US" sz="1800" b="1" dirty="0">
                <a:effectLst/>
                <a:latin typeface="Tahoma" panose="020B0604030504040204" pitchFamily="34" charset="0"/>
                <a:ea typeface="Calibri" panose="020F0502020204030204" pitchFamily="34" charset="0"/>
                <a:cs typeface="Times New Roman" panose="02020603050405020304" pitchFamily="18" charset="0"/>
              </a:rPr>
              <a:t>Big specific, measurable goal for the fall semester______________________________________________</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200000"/>
              </a:lnSpc>
              <a:spcBef>
                <a:spcPts val="0"/>
              </a:spcBef>
              <a:spcAft>
                <a:spcPts val="1200"/>
              </a:spcAft>
              <a:buNone/>
            </a:pPr>
            <a:r>
              <a:rPr lang="en-US" sz="1800" dirty="0">
                <a:effectLst/>
                <a:latin typeface="Tahoma" panose="020B0604030504040204" pitchFamily="34" charset="0"/>
                <a:ea typeface="Calibri" panose="020F0502020204030204" pitchFamily="34" charset="0"/>
                <a:cs typeface="Times New Roman" panose="02020603050405020304" pitchFamily="18" charset="0"/>
              </a:rPr>
              <a:t>An example of a vague goal is “be more engaged in school.”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200000"/>
              </a:lnSpc>
              <a:spcBef>
                <a:spcPts val="0"/>
              </a:spcBef>
              <a:spcAft>
                <a:spcPts val="1200"/>
              </a:spcAft>
              <a:buNone/>
            </a:pPr>
            <a:r>
              <a:rPr lang="en-US" sz="1800" dirty="0">
                <a:effectLst/>
                <a:latin typeface="Tahoma" panose="020B0604030504040204" pitchFamily="34" charset="0"/>
                <a:ea typeface="Calibri" panose="020F0502020204030204" pitchFamily="34" charset="0"/>
                <a:cs typeface="Times New Roman" panose="02020603050405020304" pitchFamily="18" charset="0"/>
              </a:rPr>
              <a:t>An example of a specific measurable goal is “earn a 3.5 GPA this semester.”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200000"/>
              </a:lnSpc>
              <a:spcBef>
                <a:spcPts val="0"/>
              </a:spcBef>
              <a:spcAft>
                <a:spcPts val="1200"/>
              </a:spcAft>
              <a:buNone/>
            </a:pPr>
            <a:r>
              <a:rPr lang="en-US" sz="1800" b="1" dirty="0">
                <a:effectLst/>
                <a:latin typeface="Tahoma" panose="020B0604030504040204" pitchFamily="34" charset="0"/>
                <a:ea typeface="Calibri" panose="020F0502020204030204" pitchFamily="34" charset="0"/>
                <a:cs typeface="Times New Roman" panose="02020603050405020304" pitchFamily="18" charset="0"/>
              </a:rPr>
              <a:t>Baby goals: What do you need to do to accomplish your big goal in terms of hours spent studying, time in Zoom classes, assignments turned in?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200000"/>
              </a:lnSpc>
              <a:spcBef>
                <a:spcPts val="0"/>
              </a:spcBef>
              <a:spcAft>
                <a:spcPts val="1200"/>
              </a:spcAft>
              <a:buNone/>
            </a:pPr>
            <a:r>
              <a:rPr lang="en-US" sz="1800" b="1" dirty="0">
                <a:effectLst/>
                <a:latin typeface="Tahoma" panose="020B0604030504040204" pitchFamily="34" charset="0"/>
                <a:ea typeface="Calibri" panose="020F0502020204030204" pitchFamily="34" charset="0"/>
                <a:cs typeface="Times New Roman" panose="02020603050405020304" pitchFamily="18" charset="0"/>
              </a:rPr>
              <a:t>1. _____________________________________________</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200000"/>
              </a:lnSpc>
              <a:spcBef>
                <a:spcPts val="0"/>
              </a:spcBef>
              <a:spcAft>
                <a:spcPts val="1200"/>
              </a:spcAft>
              <a:buNone/>
            </a:pPr>
            <a:r>
              <a:rPr lang="en-US" sz="1800" b="1" dirty="0">
                <a:effectLst/>
                <a:latin typeface="Tahoma" panose="020B0604030504040204" pitchFamily="34" charset="0"/>
                <a:ea typeface="Calibri" panose="020F0502020204030204" pitchFamily="34" charset="0"/>
                <a:cs typeface="Times New Roman" panose="02020603050405020304" pitchFamily="18" charset="0"/>
              </a:rPr>
              <a:t>2. ______________________________________________</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200000"/>
              </a:lnSpc>
              <a:spcBef>
                <a:spcPts val="0"/>
              </a:spcBef>
              <a:spcAft>
                <a:spcPts val="1200"/>
              </a:spcAft>
              <a:buNone/>
            </a:pPr>
            <a:r>
              <a:rPr lang="en-US" sz="1800" b="1" dirty="0">
                <a:effectLst/>
                <a:latin typeface="Tahoma" panose="020B0604030504040204" pitchFamily="34" charset="0"/>
                <a:ea typeface="Calibri" panose="020F0502020204030204" pitchFamily="34" charset="0"/>
                <a:cs typeface="Times New Roman" panose="02020603050405020304" pitchFamily="18" charset="0"/>
              </a:rPr>
              <a:t>3. _______________________________________________</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200000"/>
              </a:lnSpc>
              <a:spcBef>
                <a:spcPts val="0"/>
              </a:spcBef>
              <a:spcAft>
                <a:spcPts val="1200"/>
              </a:spcAft>
              <a:buNone/>
            </a:pPr>
            <a:r>
              <a:rPr lang="en-US" sz="1800" b="1" dirty="0">
                <a:effectLst/>
                <a:latin typeface="Tahoma" panose="020B0604030504040204" pitchFamily="34" charset="0"/>
                <a:ea typeface="Calibri" panose="020F0502020204030204" pitchFamily="34" charset="0"/>
                <a:cs typeface="Times New Roman" panose="02020603050405020304" pitchFamily="18" charset="0"/>
              </a:rPr>
              <a:t>4. _______________________________________________</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200000"/>
              </a:lnSpc>
              <a:spcBef>
                <a:spcPts val="0"/>
              </a:spcBef>
              <a:spcAft>
                <a:spcPts val="1200"/>
              </a:spcAft>
              <a:buNone/>
            </a:pPr>
            <a:r>
              <a:rPr lang="en-US" sz="1800" b="1" dirty="0">
                <a:effectLst/>
                <a:latin typeface="Tahoma" panose="020B0604030504040204" pitchFamily="34" charset="0"/>
                <a:ea typeface="Calibri" panose="020F0502020204030204" pitchFamily="34" charset="0"/>
                <a:cs typeface="Times New Roman" panose="02020603050405020304" pitchFamily="18" charset="0"/>
              </a:rPr>
              <a:t>5. _______________________________________________</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652014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9927E4-E194-47BE-91C2-B87D50CF51DB}">
  <ds:schemaRefs>
    <ds:schemaRef ds:uri="http://schemas.microsoft.com/sharepoint/v3/contenttype/forms"/>
  </ds:schemaRefs>
</ds:datastoreItem>
</file>

<file path=customXml/itemProps2.xml><?xml version="1.0" encoding="utf-8"?>
<ds:datastoreItem xmlns:ds="http://schemas.openxmlformats.org/officeDocument/2006/customXml" ds:itemID="{0E92E9E5-79AF-4029-8FCA-9C327D54FD8F}">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E34A532A-EA0D-41F9-B458-AF9358EF2F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829</TotalTime>
  <Words>708</Words>
  <Application>Microsoft Office PowerPoint</Application>
  <PresentationFormat>Widescreen</PresentationFormat>
  <Paragraphs>56</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Avenir Next LT Pro</vt:lpstr>
      <vt:lpstr>Avenir Next LT Pro Light</vt:lpstr>
      <vt:lpstr>Calibri</vt:lpstr>
      <vt:lpstr>Garamond</vt:lpstr>
      <vt:lpstr>Tahoma</vt:lpstr>
      <vt:lpstr>SavonVTI</vt:lpstr>
      <vt:lpstr>Preparing to be an Umoja mentee</vt:lpstr>
      <vt:lpstr>Why did you ask for a mentor? </vt:lpstr>
      <vt:lpstr>Umoja practice</vt:lpstr>
      <vt:lpstr>Purpose of mentoring component</vt:lpstr>
      <vt:lpstr>General guidelines for mentoring component</vt:lpstr>
      <vt:lpstr>What do we talk about when there isn’t an assignment due?</vt:lpstr>
      <vt:lpstr>How to be a good mentee?</vt:lpstr>
      <vt:lpstr>How to make the most of this experience</vt:lpstr>
      <vt:lpstr>First assignment – goal setting</vt:lpstr>
      <vt:lpstr>First assignment</vt:lpstr>
      <vt:lpstr>Mentor assignment # 1</vt:lpstr>
      <vt:lpstr>mentor assignment cont’d</vt:lpstr>
      <vt:lpstr>Link to Umoja mentoring page</vt:lpstr>
      <vt:lpstr>Matching – </vt:lpstr>
      <vt:lpstr>Enjoy the valuable experience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to be an Umoja mentee</dc:title>
  <dc:creator>Paula Parks</dc:creator>
  <cp:lastModifiedBy>Paula Parks</cp:lastModifiedBy>
  <cp:revision>7</cp:revision>
  <dcterms:created xsi:type="dcterms:W3CDTF">2020-08-30T20:23:32Z</dcterms:created>
  <dcterms:modified xsi:type="dcterms:W3CDTF">2021-09-01T04:09:55Z</dcterms:modified>
</cp:coreProperties>
</file>